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5" r:id="rId3"/>
    <p:sldId id="309" r:id="rId4"/>
    <p:sldId id="306"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88702" autoAdjust="0"/>
  </p:normalViewPr>
  <p:slideViewPr>
    <p:cSldViewPr snapToGrid="0" showGuides="1">
      <p:cViewPr varScale="1">
        <p:scale>
          <a:sx n="139" d="100"/>
          <a:sy n="139" d="100"/>
        </p:scale>
        <p:origin x="912"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c1e788e97006d38f3fd26c77d29e35">
            <a:r>
              <a:rPr b="0" dirty="0" i="0" lang="en-US" strike="noStrike" sz="1800" u="none">
                <a:solidFill>
                  <a:srgbClr val="000000"/>
                </a:solidFill>
                <a:effectLst/>
                <a:latin charset="0" panose="020F0502020204030203" pitchFamily="34" typeface="Lato"/>
              </a:rPr>
              <a:t>L'application de saisie Android DHIS2 permet de collecter des données sur des appareils mobiles avec ou sans connexion internet et de les synchroniser avec une base de données centrale DHIS2.</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13f6d565629efa60975ad2af9041b4b">
            <a:r>
              <a:rPr dirty="0" lang="en-US" noProof="0"/>
              <a:t>Dans cette vidéo, vous allez apprendre à télécharger l'application de Saisie sur un appareil Android et à vous connecter à notre base de données de formation DHIS2.</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ad1730e451979630532207b3082f8a">
            <a:r>
              <a:rPr dirty="0" lang="en-US" noProof="0"/>
              <a:t>Voyons  à présent comment démarrer avec l'application de Saisie Android.</a:t>
            </a:r>
          </a:p>
          <a:p>
            <a:endParaRPr dirty="0" lang="en-US" noProof="0"/>
          </a:p>
          <a:p txid="b55f96d70062d5d6edbd2875504dcca7">
            <a:r>
              <a:rPr dirty="0" lang="en-US" noProof="0"/>
              <a:t>En premier lieu, vous devez avoir accès à un appareil Android. Vous allez probablement utiliser votre appareil Android en mode portrait, mais dans le cadre de ces démonstrations, nous allons faire pivoter l'appareil et vous montrer l'application en mode paysage, afin qu'elle vous soit plus facile à visualiser.</a:t>
            </a:r>
          </a:p>
          <a:p>
            <a:endParaRPr dirty="0" lang="en-US" noProof="0"/>
          </a:p>
          <a:p txid="6f20fb0d56a73f67bb110c3c80142693">
            <a:r>
              <a:rPr dirty="0" lang="en-US" noProof="0"/>
              <a:t>À partir de l'appareil, recherchez et ouvrez le Google Play Store.</a:t>
            </a:r>
          </a:p>
          <a:p>
            <a:endParaRPr dirty="0" lang="en-US" noProof="0"/>
          </a:p>
          <a:p txid="f74794f7b7b1eb3be92a19806f130521">
            <a:r>
              <a:rPr dirty="0" lang="en-US" noProof="0"/>
              <a:t>Ensuite, recherchez DHIS2 capture. Ce devrait être le premier résultat. Vous pouvez vérifier qu'il s'agit de la bonne application en confirmant que DHIS2 est mentionné comme éditeur de l'application.</a:t>
            </a:r>
          </a:p>
          <a:p>
            <a:endParaRPr dirty="0" lang="en-US" noProof="0"/>
          </a:p>
          <a:p txid="2ad311a766bd0cd4bc0cb1e6a4f65222">
            <a:r>
              <a:rPr dirty="0" lang="en-US" noProof="0"/>
              <a:t>Appuyez sur installer et laissez votre appareil terminer le processus d'installation. Maintenant que DHIS2 Capture est installé, ouvrez l'application en appuyant sur son icône sur votre appareil Android.</a:t>
            </a:r>
          </a:p>
          <a:p>
            <a:endParaRPr dirty="0" lang="en-US" noProof="0"/>
          </a:p>
          <a:p txid="82984a70f21c3cd56279541e15bd2986">
            <a:r>
              <a:rPr dirty="0" lang="en-US" noProof="0"/>
              <a:t>Vous accédez alors à l'écran de connexion. Pour utiliser l'application, vous aurez besoin des données de connexion de l'instance DHIS2 à laquelle vous essayez d'accéder : l'URL du serveur, votre nom d'utilisateur et votre mot de passe.</a:t>
            </a:r>
          </a:p>
          <a:p>
            <a:endParaRPr dirty="0" lang="en-US" noProof="0"/>
          </a:p>
          <a:p txid="27e8f7d935d2f9a94074c63aea5f6ae1">
            <a:r>
              <a:rPr dirty="0" lang="en-US" noProof="0"/>
              <a:t>Saisissez vos informations d'identification, puis appuyez sur Connexion. Dans cet exemple, nous allons utiliser les informations de connexion habituelles pour notre base de données de formation.</a:t>
            </a:r>
          </a:p>
          <a:p>
            <a:endParaRPr dirty="0" lang="en-US" noProof="0"/>
          </a:p>
          <a:p txid="2799615dcf5925a23ee74dc2aadcf34a">
            <a:r>
              <a:rPr dirty="0" lang="en-US" noProof="0"/>
              <a:t>Dans un scénario réel, vous devez utiliser les informations de votre compte personnel pour vous connecter à l'instance DHIS2 de votre organisation ou de votre projet.</a:t>
            </a:r>
          </a:p>
          <a:p>
            <a:endParaRPr dirty="0" lang="en-US" noProof="0"/>
          </a:p>
          <a:p txid="00b8b68c466915a669d1c222dc7d0841">
            <a:r>
              <a:rPr dirty="0" lang="en-US" noProof="0"/>
              <a:t>Après avoir cliqué sur Connexion, vous recevrez une notification relative à l'expérience de l'utilisateur. Appuyez sur continuer pour confirmer que vous comprenez que l'application enverra les journaux d'erreurs associés à votre identifiant d'utilisateur afin d'améliorer les performances de l'application.</a:t>
            </a:r>
          </a:p>
          <a:p>
            <a:endParaRPr dirty="0" lang="en-US" noProof="0"/>
          </a:p>
          <a:p txid="b0d00cd8d6d870e2eebd1dacf269ab1b">
            <a:r>
              <a:rPr dirty="0" lang="en-US" noProof="0"/>
              <a:t>Vous pouvez appuyer sur le lien de la politique de confidentialité pour en savoir plus si vous le souhaitez.</a:t>
            </a:r>
          </a:p>
          <a:p>
            <a:endParaRPr dirty="0" lang="en-US" noProof="0"/>
          </a:p>
          <a:p txid="f0f6e5e895f0408d7b79d3c4d0ca7b44">
            <a:r>
              <a:rPr dirty="0" lang="en-US" noProof="0"/>
              <a:t>Vos informations d'identification seront alors authentifiées. La configuration et les données seront ensuite synchronisées.</a:t>
            </a:r>
          </a:p>
          <a:p>
            <a:endParaRPr dirty="0" lang="en-US" noProof="0"/>
          </a:p>
          <a:p txid="86ff80c686539aaa56e701a1827619b8">
            <a:r>
              <a:rPr dirty="0" lang="en-US" noProof="0"/>
              <a:t>La durée du processus de synchronisation dépend de la taille de la base de données que vous essayez de charger.</a:t>
            </a:r>
          </a:p>
          <a:p>
            <a:endParaRPr dirty="0" lang="en-US" noProof="0"/>
          </a:p>
          <a:p txid="c7f66293d10eaaff8a1adf47a489c3ed">
            <a:r>
              <a:rPr dirty="0" lang="en-US" noProof="0"/>
              <a:t>Lorsque la synchronisation de l'application est terminée, la page d'accueil s'affiche, ce qui signifie que vous êtes prêt à saisir des données dans l'application de saisie Android du DHIS2. Vous en saurez davantage dans la prochaine vidéo.</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85854b88c28e32c702a0152b317d02">
            <a:r>
              <a:rPr b="0" dirty="0" i="0" lang="en-US" strike="noStrike" sz="1800" u="none">
                <a:solidFill>
                  <a:srgbClr val="000000"/>
                </a:solidFill>
                <a:effectLst/>
                <a:latin charset="0" panose="020F0502020204030203" pitchFamily="34" typeface="Lato"/>
              </a:rPr>
              <a:t>En résumé, pour télécharger, installer et ouvrir l'application Android DHIS2 Capture, il faut d'abord aller sur Google Play Store, trouver l'application DHIS2 Capture et appuyer sur Installer. </a:t>
            </a:r>
            <a:r>
              <a:rPr b="0" i="0" lang="en-US" strike="noStrike" sz="1800" u="none">
                <a:solidFill>
                  <a:srgbClr val="000000"/>
                </a:solidFill>
                <a:effectLst/>
                <a:latin charset="0" panose="020F0502020204030203" pitchFamily="34" typeface="Lato"/>
              </a:rPr>
              <a:t>Ensuite, connectez-vous à l'application avec vos identifiants.</a:t>
            </a:r>
            <a:endParaRPr b="0" dirty="0" i="0" lang="en-US" strike="noStrike" sz="1800" u="none">
              <a:solidFill>
                <a:srgbClr val="000000"/>
              </a:solidFill>
              <a:effectLst/>
              <a:latin charset="0" panose="020F0502020204030203" pitchFamily="34" typeface="Lato"/>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2.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82461" y="-4355881"/>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4" y="2466866"/>
            <a:ext cx="7284361"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654b562cc3ca81ff98aea268ea33b58">
            <a:r>
              <a:rPr dirty="0" lang="en-US"/>
              <a:t>Application de saisie Android</a:t>
            </a:r>
          </a:p>
          <a:p txid="a32037e9617d13a500de5e39a6c1593a">
            <a:r>
              <a:rPr dirty="0" lang="en-US"/>
              <a:t>pour la saisie des données : Installation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D112278-B009-4149-B836-E233DCBF4DF1}"/>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ec313829036053a4ba30e91e7b480e6">
            <a:pPr algn="ctr"/>
            <a:r>
              <a:rPr lang="en-US" sz="2200"/>
              <a:t>Application de Saisie Android</a:t>
            </a:r>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7731323" y="2071303"/>
            <a:ext cx="1014639" cy="118467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7742361" y="2221828"/>
            <a:ext cx="1105256" cy="1008445"/>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2B5213F-268C-4D07-AF8F-B5D3D68BEA52}"/>
              </a:ext>
            </a:extLst>
          </p:cNvPr>
          <p:cNvGrpSpPr/>
          <p:nvPr/>
        </p:nvGrpSpPr>
        <p:grpSpPr>
          <a:xfrm>
            <a:off x="2036682" y="2267404"/>
            <a:ext cx="2938405" cy="3269032"/>
            <a:chOff x="3983815" y="2267404"/>
            <a:chExt cx="2938405" cy="3269032"/>
          </a:xfrm>
        </p:grpSpPr>
        <p:sp>
          <p:nvSpPr>
            <p:cNvPr id="17" name="Freeform: Shape 16">
              <a:extLst>
                <a:ext uri="{FF2B5EF4-FFF2-40B4-BE49-F238E27FC236}">
                  <a16:creationId xmlns:a16="http://schemas.microsoft.com/office/drawing/2014/main" id="{055CB39C-6AEC-4670-86D5-54D768F6ADF5}"/>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 name="Graphic 24">
              <a:extLst>
                <a:ext uri="{FF2B5EF4-FFF2-40B4-BE49-F238E27FC236}">
                  <a16:creationId xmlns:a16="http://schemas.microsoft.com/office/drawing/2014/main" id="{00C0266D-36BA-4F6F-AB4A-739C2338370B}"/>
                </a:ext>
              </a:extLst>
            </p:cNvPr>
            <p:cNvGrpSpPr/>
            <p:nvPr/>
          </p:nvGrpSpPr>
          <p:grpSpPr>
            <a:xfrm>
              <a:off x="5284649" y="2267404"/>
              <a:ext cx="1637571" cy="3269032"/>
              <a:chOff x="7215570" y="2153114"/>
              <a:chExt cx="1637571" cy="3269032"/>
            </a:xfrm>
          </p:grpSpPr>
          <p:sp>
            <p:nvSpPr>
              <p:cNvPr id="20" name="Freeform: Shape 19">
                <a:extLst>
                  <a:ext uri="{FF2B5EF4-FFF2-40B4-BE49-F238E27FC236}">
                    <a16:creationId xmlns:a16="http://schemas.microsoft.com/office/drawing/2014/main" id="{90E65208-7676-4772-A877-650811E66892}"/>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E59F50EA-D4D1-408B-831E-16F9E08BCA05}"/>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16874E46-2F98-4F4B-947E-40512CC031B0}"/>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n-US"/>
              </a:p>
            </p:txBody>
          </p:sp>
        </p:grpSp>
        <p:sp>
          <p:nvSpPr>
            <p:cNvPr id="23" name="Rectangle 22">
              <a:extLst>
                <a:ext uri="{FF2B5EF4-FFF2-40B4-BE49-F238E27FC236}">
                  <a16:creationId xmlns:a16="http://schemas.microsoft.com/office/drawing/2014/main" id="{BEBE32EF-4587-4F4F-BFC9-74CCDE3DE1D7}"/>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26" name="Graphic 9">
              <a:extLst>
                <a:ext uri="{FF2B5EF4-FFF2-40B4-BE49-F238E27FC236}">
                  <a16:creationId xmlns:a16="http://schemas.microsoft.com/office/drawing/2014/main" id="{2D724B6D-1B5E-49B8-BE86-E46B8D469CC0}"/>
                </a:ext>
              </a:extLst>
            </p:cNvPr>
            <p:cNvGrpSpPr/>
            <p:nvPr/>
          </p:nvGrpSpPr>
          <p:grpSpPr>
            <a:xfrm>
              <a:off x="4543460" y="3146397"/>
              <a:ext cx="1250336" cy="1484983"/>
              <a:chOff x="4761631" y="2859591"/>
              <a:chExt cx="1372353" cy="1629899"/>
            </a:xfrm>
          </p:grpSpPr>
          <p:sp>
            <p:nvSpPr>
              <p:cNvPr id="27" name="Freeform: Shape 26">
                <a:extLst>
                  <a:ext uri="{FF2B5EF4-FFF2-40B4-BE49-F238E27FC236}">
                    <a16:creationId xmlns:a16="http://schemas.microsoft.com/office/drawing/2014/main" id="{637F8962-91DD-4971-97F6-91B8BFCD75D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8" name="Freeform: Shape 27">
                <a:extLst>
                  <a:ext uri="{FF2B5EF4-FFF2-40B4-BE49-F238E27FC236}">
                    <a16:creationId xmlns:a16="http://schemas.microsoft.com/office/drawing/2014/main" id="{27C1DD42-E9B0-4946-9FD1-2D47F1BB1FE4}"/>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9" name="Freeform: Shape 28">
                <a:extLst>
                  <a:ext uri="{FF2B5EF4-FFF2-40B4-BE49-F238E27FC236}">
                    <a16:creationId xmlns:a16="http://schemas.microsoft.com/office/drawing/2014/main" id="{D05EE8DE-F60D-4272-B2CE-856C94E3FAC8}"/>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30" name="Freeform: Shape 29">
                <a:extLst>
                  <a:ext uri="{FF2B5EF4-FFF2-40B4-BE49-F238E27FC236}">
                    <a16:creationId xmlns:a16="http://schemas.microsoft.com/office/drawing/2014/main" id="{D0BDA243-3A8A-469E-A249-DC3374B92359}"/>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pic>
        <p:nvPicPr>
          <p:cNvPr id="34" name="Graphic 33">
            <a:extLst>
              <a:ext uri="{FF2B5EF4-FFF2-40B4-BE49-F238E27FC236}">
                <a16:creationId xmlns:a16="http://schemas.microsoft.com/office/drawing/2014/main" id="{3066A800-5322-4F45-8181-AF1D9D6F0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7512" y="4081630"/>
            <a:ext cx="1239700" cy="1444208"/>
          </a:xfrm>
          <a:prstGeom prst="rect">
            <a:avLst/>
          </a:prstGeom>
        </p:spPr>
      </p:pic>
      <p:cxnSp>
        <p:nvCxnSpPr>
          <p:cNvPr id="37" name="Connector: Elbow 36">
            <a:extLst>
              <a:ext uri="{FF2B5EF4-FFF2-40B4-BE49-F238E27FC236}">
                <a16:creationId xmlns:a16="http://schemas.microsoft.com/office/drawing/2014/main" id="{08C0C5AA-EA54-4887-B2FD-25E70E493518}"/>
              </a:ext>
            </a:extLst>
          </p:cNvPr>
          <p:cNvCxnSpPr>
            <a:cxnSpLocks/>
          </p:cNvCxnSpPr>
          <p:nvPr/>
        </p:nvCxnSpPr>
        <p:spPr>
          <a:xfrm>
            <a:off x="4975087" y="3775934"/>
            <a:ext cx="2508938" cy="927374"/>
          </a:xfrm>
          <a:prstGeom prst="bentConnector3">
            <a:avLst/>
          </a:prstGeom>
          <a:ln cap="rnd" w="57150">
            <a:solidFill>
              <a:srgbClr val="276696"/>
            </a:solidFill>
            <a:prstDash val="sysDot"/>
            <a:headEnd len="lg" type="none" w="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advTm="12648" p14:dur="2000" spd="slow"/>
    </mc:Choice>
    <mc:Fallback xmlns="">
      <p:transition advTm="126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id="8" nodeType="withEffect" presetClass="entr" presetID="2" presetSubtype="8">
                                  <p:stCondLst>
                                    <p:cond delay="0"/>
                                  </p:stCondLst>
                                  <p:childTnLst>
                                    <p:set>
                                      <p:cBhvr>
                                        <p:cTn dur="1" fill="hold" id="9">
                                          <p:stCondLst>
                                            <p:cond delay="0"/>
                                          </p:stCondLst>
                                        </p:cTn>
                                        <p:tgtEl>
                                          <p:spTgt spid="24"/>
                                        </p:tgtEl>
                                        <p:attrNameLst>
                                          <p:attrName>style.visibility</p:attrName>
                                        </p:attrNameLst>
                                      </p:cBhvr>
                                      <p:to>
                                        <p:strVal val="visible"/>
                                      </p:to>
                                    </p:set>
                                    <p:anim calcmode="lin" valueType="num">
                                      <p:cBhvr additive="base">
                                        <p:cTn dur="500" fill="hold" id="10"/>
                                        <p:tgtEl>
                                          <p:spTgt spid="24"/>
                                        </p:tgtEl>
                                        <p:attrNameLst>
                                          <p:attrName>ppt_x</p:attrName>
                                        </p:attrNameLst>
                                      </p:cBhvr>
                                      <p:tavLst>
                                        <p:tav tm="0">
                                          <p:val>
                                            <p:strVal val="0-#ppt_w/2"/>
                                          </p:val>
                                        </p:tav>
                                        <p:tav tm="100000">
                                          <p:val>
                                            <p:strVal val="#ppt_x"/>
                                          </p:val>
                                        </p:tav>
                                      </p:tavLst>
                                    </p:anim>
                                    <p:anim calcmode="lin" valueType="num">
                                      <p:cBhvr additive="base">
                                        <p:cTn dur="500" fill="hold" id="11"/>
                                        <p:tgtEl>
                                          <p:spTgt spid="24"/>
                                        </p:tgtEl>
                                        <p:attrNameLst>
                                          <p:attrName>ppt_y</p:attrName>
                                        </p:attrNameLst>
                                      </p:cBhvr>
                                      <p:tavLst>
                                        <p:tav tm="0">
                                          <p:val>
                                            <p:strVal val="#ppt_y"/>
                                          </p:val>
                                        </p:tav>
                                        <p:tav tm="100000">
                                          <p:val>
                                            <p:strVal val="#ppt_y"/>
                                          </p:val>
                                        </p:tav>
                                      </p:tavLst>
                                    </p:anim>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8"/>
                                        </p:tgtEl>
                                        <p:attrNameLst>
                                          <p:attrName>style.visibility</p:attrName>
                                        </p:attrNameLst>
                                      </p:cBhvr>
                                      <p:to>
                                        <p:strVal val="visible"/>
                                      </p:to>
                                    </p:set>
                                    <p:animEffect filter="fade" transition="in">
                                      <p:cBhvr>
                                        <p:cTn dur="500" id="16"/>
                                        <p:tgtEl>
                                          <p:spTgt spid="48"/>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22" presetSubtype="4">
                                  <p:stCondLst>
                                    <p:cond delay="0"/>
                                  </p:stCondLst>
                                  <p:childTnLst>
                                    <p:set>
                                      <p:cBhvr>
                                        <p:cTn dur="1" fill="hold" id="20">
                                          <p:stCondLst>
                                            <p:cond delay="0"/>
                                          </p:stCondLst>
                                        </p:cTn>
                                        <p:tgtEl>
                                          <p:spTgt spid="36"/>
                                        </p:tgtEl>
                                        <p:attrNameLst>
                                          <p:attrName>style.visibility</p:attrName>
                                        </p:attrNameLst>
                                      </p:cBhvr>
                                      <p:to>
                                        <p:strVal val="visible"/>
                                      </p:to>
                                    </p:set>
                                    <p:animEffect filter="wipe(down)" transition="in">
                                      <p:cBhvr>
                                        <p:cTn dur="500" id="21"/>
                                        <p:tgtEl>
                                          <p:spTgt spid="3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37"/>
                                        </p:tgtEl>
                                        <p:attrNameLst>
                                          <p:attrName>style.visibility</p:attrName>
                                        </p:attrNameLst>
                                      </p:cBhvr>
                                      <p:to>
                                        <p:strVal val="visible"/>
                                      </p:to>
                                    </p:set>
                                    <p:animEffect filter="wipe(left)" transition="in">
                                      <p:cBhvr>
                                        <p:cTn dur="500" id="26"/>
                                        <p:tgtEl>
                                          <p:spTgt spid="37"/>
                                        </p:tgtEl>
                                      </p:cBhvr>
                                    </p:animEffect>
                                  </p:childTnLst>
                                </p:cTn>
                              </p:par>
                            </p:childTnLst>
                          </p:cTn>
                        </p:par>
                        <p:par>
                          <p:cTn fill="hold" id="27">
                            <p:stCondLst>
                              <p:cond delay="500"/>
                            </p:stCondLst>
                            <p:childTnLst>
                              <p:par>
                                <p:cTn fill="hold" id="28" nodeType="afterEffect" presetClass="entr" presetID="10" presetSubtype="0">
                                  <p:stCondLst>
                                    <p:cond delay="0"/>
                                  </p:stCondLst>
                                  <p:childTnLst>
                                    <p:set>
                                      <p:cBhvr>
                                        <p:cTn dur="1" fill="hold" id="29">
                                          <p:stCondLst>
                                            <p:cond delay="0"/>
                                          </p:stCondLst>
                                        </p:cTn>
                                        <p:tgtEl>
                                          <p:spTgt spid="34"/>
                                        </p:tgtEl>
                                        <p:attrNameLst>
                                          <p:attrName>style.visibility</p:attrName>
                                        </p:attrNameLst>
                                      </p:cBhvr>
                                      <p:to>
                                        <p:strVal val="visible"/>
                                      </p:to>
                                    </p:set>
                                    <p:animEffect filter="fade" transition="in">
                                      <p:cBhvr>
                                        <p:cTn dur="500" id="30"/>
                                        <p:tgtEl>
                                          <p:spTgt spid="3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8dc7d3006fbdf51ed4af5451fee3e2e5">
            <a:r>
              <a:rPr dirty="0" lang="en-US"/>
              <a:t>Dans cette leçon, vous allez voir...</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rtlCol="0" wrap="square">
            <a:spAutoFit/>
          </a:bodyPr>
          <a:lstStyle/>
          <a:p txid="ea68f239492b17ea949bf165f2d85d33">
            <a:pPr algn="l" indent="-342900" marL="342900">
              <a:buClr>
                <a:srgbClr val="008CCF"/>
              </a:buClr>
              <a:buFont charset="-79" pitchFamily="2" typeface="Rubik"/>
              <a:buChar char="•"/>
            </a:pPr>
            <a:r>
              <a:rPr dirty="0" lang="en-US" sz="2400"/>
              <a:t>Comment télécharger l'application de Saisie</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dirty="0" lang="en-US" sz="2200"/>
              <a:t>Application de Saisie Android</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42" name="TextBox 41">
            <a:extLst>
              <a:ext uri="{FF2B5EF4-FFF2-40B4-BE49-F238E27FC236}">
                <a16:creationId xmlns:a16="http://schemas.microsoft.com/office/drawing/2014/main" id="{49B0B2E1-C750-4012-BF23-CFE0BCE60C4F}"/>
              </a:ext>
            </a:extLst>
          </p:cNvPr>
          <p:cNvSpPr txBox="1"/>
          <p:nvPr/>
        </p:nvSpPr>
        <p:spPr>
          <a:xfrm>
            <a:off x="6096000" y="4086490"/>
            <a:ext cx="4000500" cy="1200329"/>
          </a:xfrm>
          <a:prstGeom prst="rect">
            <a:avLst/>
          </a:prstGeom>
          <a:noFill/>
        </p:spPr>
        <p:txBody>
          <a:bodyPr rtlCol="0" wrap="square">
            <a:spAutoFit/>
          </a:bodyPr>
          <a:lstStyle/>
          <a:p txid="296273db0d6683b09e31243762518736">
            <a:pPr algn="l" indent="-342900" marL="342900">
              <a:buClr>
                <a:srgbClr val="008CCF"/>
              </a:buClr>
              <a:buFont charset="-79" pitchFamily="2" typeface="Rubik"/>
              <a:buChar char="•"/>
            </a:pPr>
            <a:r>
              <a:rPr dirty="0" lang="en-US" sz="2400"/>
              <a:t>Comment se connecter à la base de données de formation DHIS2 </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advTm="9480" spd="slow">
        <p159:morph option="byObject"/>
      </p:transition>
    </mc:Choice>
    <mc:Fallback xmlns="">
      <p:transition advTm="948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2"/>
                                        </p:tgtEl>
                                        <p:attrNameLst>
                                          <p:attrName>style.visibility</p:attrName>
                                        </p:attrNameLst>
                                      </p:cBhvr>
                                      <p:to>
                                        <p:strVal val="visible"/>
                                      </p:to>
                                    </p:set>
                                    <p:animEffect filter="fade" transition="in">
                                      <p:cBhvr>
                                        <p:cTn dur="500" id="1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P grpId="0" spid="4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advTm="144000" p14:dur="2000" spd="slow"/>
    </mc:Choice>
    <mc:Fallback xmlns="">
      <p:transition advTm="144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lang="en-US"/>
              <a:t>Résumé</a:t>
            </a:r>
          </a:p>
        </p:txBody>
      </p:sp>
      <p:sp>
        <p:nvSpPr>
          <p:cNvPr id="23" name="TextBox 22">
            <a:extLst>
              <a:ext uri="{FF2B5EF4-FFF2-40B4-BE49-F238E27FC236}">
                <a16:creationId xmlns:a16="http://schemas.microsoft.com/office/drawing/2014/main" id="{E631716D-744D-4C05-BBD0-7F832E345588}"/>
              </a:ext>
            </a:extLst>
          </p:cNvPr>
          <p:cNvSpPr txBox="1"/>
          <p:nvPr/>
        </p:nvSpPr>
        <p:spPr>
          <a:xfrm>
            <a:off x="6096000" y="2534562"/>
            <a:ext cx="4944934" cy="2247731"/>
          </a:xfrm>
          <a:prstGeom prst="rect">
            <a:avLst/>
          </a:prstGeom>
          <a:noFill/>
        </p:spPr>
        <p:txBody>
          <a:bodyPr rtlCol="0" wrap="square">
            <a:spAutoFit/>
          </a:bodyPr>
          <a:lstStyle/>
          <a:p txid="687efdaab1025bd0adc02f7defc6d8d1">
            <a:pPr indent="-457200" marL="457200">
              <a:lnSpc>
                <a:spcPct val="150000"/>
              </a:lnSpc>
              <a:buClr>
                <a:srgbClr val="008CCF"/>
              </a:buClr>
              <a:buFont typeface="+mj-lt"/>
              <a:buAutoNum type="arabicPeriod"/>
            </a:pPr>
            <a:r>
              <a:rPr lang="en-US" sz="2400"/>
              <a:t>Aller sur  Google Play Store</a:t>
            </a:r>
          </a:p>
          <a:p txid="877514f983ade552140d1d6247cc2415">
            <a:pPr indent="-457200" marL="457200">
              <a:lnSpc>
                <a:spcPct val="150000"/>
              </a:lnSpc>
              <a:buClr>
                <a:srgbClr val="008CCF"/>
              </a:buClr>
              <a:buFont typeface="+mj-lt"/>
              <a:buAutoNum type="arabicPeriod"/>
            </a:pPr>
            <a:r>
              <a:rPr lang="en-US" sz="2400"/>
              <a:t>Trouver l'application DHIS2 Capture</a:t>
            </a:r>
          </a:p>
          <a:p txid="aacabe4eab4136e0821e3655c4694499">
            <a:pPr indent="-457200" marL="457200">
              <a:lnSpc>
                <a:spcPct val="150000"/>
              </a:lnSpc>
              <a:buClr>
                <a:srgbClr val="008CCF"/>
              </a:buClr>
              <a:buFont typeface="+mj-lt"/>
              <a:buAutoNum type="arabicPeriod"/>
            </a:pPr>
            <a:r>
              <a:rPr lang="en-US" sz="2400"/>
              <a:t>Appuyez sur "Installer"</a:t>
            </a:r>
          </a:p>
          <a:p txid="9fb0f4df4413226dcf3f5b0df5cdf31b">
            <a:pPr indent="-457200" marL="457200">
              <a:lnSpc>
                <a:spcPct val="150000"/>
              </a:lnSpc>
              <a:buClr>
                <a:srgbClr val="008CCF"/>
              </a:buClr>
              <a:buFont typeface="+mj-lt"/>
              <a:buAutoNum type="arabicPeriod"/>
            </a:pPr>
            <a:r>
              <a:rPr lang="en-US" sz="2400"/>
              <a:t>Connectez-vous à l'application</a:t>
            </a:r>
          </a:p>
        </p:txBody>
      </p:sp>
      <p:sp>
        <p:nvSpPr>
          <p:cNvPr id="6" name="Rectangle: Rounded Corners 5">
            <a:extLst>
              <a:ext uri="{FF2B5EF4-FFF2-40B4-BE49-F238E27FC236}">
                <a16:creationId xmlns:a16="http://schemas.microsoft.com/office/drawing/2014/main" id="{69C585D7-5883-47FF-B1AA-E7C6B0D1FB52}"/>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f52517207dc4c5f76a923483825560d">
            <a:pPr algn="ctr"/>
            <a:r>
              <a:rPr lang="en-US" sz="2200"/>
              <a:t>Application de Saisie Android</a:t>
            </a:r>
          </a:p>
        </p:txBody>
      </p:sp>
      <p:grpSp>
        <p:nvGrpSpPr>
          <p:cNvPr id="7" name="Group 6">
            <a:extLst>
              <a:ext uri="{FF2B5EF4-FFF2-40B4-BE49-F238E27FC236}">
                <a16:creationId xmlns:a16="http://schemas.microsoft.com/office/drawing/2014/main" id="{953AF3CC-D252-4363-9320-5D027FCDC496}"/>
              </a:ext>
            </a:extLst>
          </p:cNvPr>
          <p:cNvGrpSpPr/>
          <p:nvPr/>
        </p:nvGrpSpPr>
        <p:grpSpPr>
          <a:xfrm>
            <a:off x="2036682" y="2267404"/>
            <a:ext cx="2938405" cy="3269032"/>
            <a:chOff x="3983815" y="2267404"/>
            <a:chExt cx="2938405" cy="3269032"/>
          </a:xfrm>
        </p:grpSpPr>
        <p:sp>
          <p:nvSpPr>
            <p:cNvPr id="8" name="Freeform: Shape 7">
              <a:extLst>
                <a:ext uri="{FF2B5EF4-FFF2-40B4-BE49-F238E27FC236}">
                  <a16:creationId xmlns:a16="http://schemas.microsoft.com/office/drawing/2014/main" id="{60D76861-6184-4022-98BF-95A3E07D2A7C}"/>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234689C8-BF6F-4A05-B8EB-526DF6A13FE7}"/>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B6FDD882-7400-489B-AC7B-089AD6BA6F26}"/>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11" name="Graphic 24">
              <a:extLst>
                <a:ext uri="{FF2B5EF4-FFF2-40B4-BE49-F238E27FC236}">
                  <a16:creationId xmlns:a16="http://schemas.microsoft.com/office/drawing/2014/main" id="{692C1139-4DF8-4E96-8726-CFCDA9F8D0CC}"/>
                </a:ext>
              </a:extLst>
            </p:cNvPr>
            <p:cNvGrpSpPr/>
            <p:nvPr/>
          </p:nvGrpSpPr>
          <p:grpSpPr>
            <a:xfrm>
              <a:off x="5284649" y="2267404"/>
              <a:ext cx="1637571" cy="3269032"/>
              <a:chOff x="7215570" y="2153114"/>
              <a:chExt cx="1637571" cy="3269032"/>
            </a:xfrm>
          </p:grpSpPr>
          <p:sp>
            <p:nvSpPr>
              <p:cNvPr id="18" name="Freeform: Shape 17">
                <a:extLst>
                  <a:ext uri="{FF2B5EF4-FFF2-40B4-BE49-F238E27FC236}">
                    <a16:creationId xmlns:a16="http://schemas.microsoft.com/office/drawing/2014/main" id="{83BCC2FA-49F2-4006-8076-AF14674645F5}"/>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6F869FFB-6669-4AE1-A984-80FAEC21FB79}"/>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715AB83A-6932-47E4-A75C-6D18D968C249}"/>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n-US"/>
              </a:p>
            </p:txBody>
          </p:sp>
        </p:grpSp>
        <p:sp>
          <p:nvSpPr>
            <p:cNvPr id="12" name="Rectangle 11">
              <a:extLst>
                <a:ext uri="{FF2B5EF4-FFF2-40B4-BE49-F238E27FC236}">
                  <a16:creationId xmlns:a16="http://schemas.microsoft.com/office/drawing/2014/main" id="{D2FC4339-6D12-4E38-8E7C-6815160BB5BE}"/>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3" name="Graphic 9">
              <a:extLst>
                <a:ext uri="{FF2B5EF4-FFF2-40B4-BE49-F238E27FC236}">
                  <a16:creationId xmlns:a16="http://schemas.microsoft.com/office/drawing/2014/main" id="{3DC51D2B-EFD6-4591-A449-C61AD92C653D}"/>
                </a:ext>
              </a:extLst>
            </p:cNvPr>
            <p:cNvGrpSpPr/>
            <p:nvPr/>
          </p:nvGrpSpPr>
          <p:grpSpPr>
            <a:xfrm>
              <a:off x="4543460" y="3146397"/>
              <a:ext cx="1250336" cy="1484983"/>
              <a:chOff x="4761631" y="2859591"/>
              <a:chExt cx="1372353" cy="1629899"/>
            </a:xfrm>
          </p:grpSpPr>
          <p:sp>
            <p:nvSpPr>
              <p:cNvPr id="14" name="Freeform: Shape 13">
                <a:extLst>
                  <a:ext uri="{FF2B5EF4-FFF2-40B4-BE49-F238E27FC236}">
                    <a16:creationId xmlns:a16="http://schemas.microsoft.com/office/drawing/2014/main" id="{42EB00E7-3F31-4404-BF68-46222FF419B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884FCADB-5FB4-449D-9499-8C585B1C0535}"/>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6" name="Freeform: Shape 15">
                <a:extLst>
                  <a:ext uri="{FF2B5EF4-FFF2-40B4-BE49-F238E27FC236}">
                    <a16:creationId xmlns:a16="http://schemas.microsoft.com/office/drawing/2014/main" id="{FDF3B096-2F5D-4F74-94D9-3FF36316E78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7" name="Freeform: Shape 16">
                <a:extLst>
                  <a:ext uri="{FF2B5EF4-FFF2-40B4-BE49-F238E27FC236}">
                    <a16:creationId xmlns:a16="http://schemas.microsoft.com/office/drawing/2014/main" id="{424E2452-9B21-4106-9591-EB6A38C3617E}"/>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20400" p14:dur="2000" spd="slow"/>
    </mc:Choice>
    <mc:Fallback xmlns="">
      <p:transition advTm="204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par>
                                <p:cTn fill="hold" id="8" nodeType="withEffect" presetClass="entr" presetID="2" presetSubtype="8">
                                  <p:stCondLst>
                                    <p:cond delay="0"/>
                                  </p:stCondLst>
                                  <p:childTnLst>
                                    <p:set>
                                      <p:cBhvr>
                                        <p:cTn dur="1" fill="hold" id="9">
                                          <p:stCondLst>
                                            <p:cond delay="0"/>
                                          </p:stCondLst>
                                        </p:cTn>
                                        <p:tgtEl>
                                          <p:spTgt spid="7"/>
                                        </p:tgtEl>
                                        <p:attrNameLst>
                                          <p:attrName>style.visibility</p:attrName>
                                        </p:attrNameLst>
                                      </p:cBhvr>
                                      <p:to>
                                        <p:strVal val="visible"/>
                                      </p:to>
                                    </p:set>
                                    <p:anim calcmode="lin" valueType="num">
                                      <p:cBhvr additive="base">
                                        <p:cTn dur="500" fill="hold" id="10"/>
                                        <p:tgtEl>
                                          <p:spTgt spid="7"/>
                                        </p:tgtEl>
                                        <p:attrNameLst>
                                          <p:attrName>ppt_x</p:attrName>
                                        </p:attrNameLst>
                                      </p:cBhvr>
                                      <p:tavLst>
                                        <p:tav tm="0">
                                          <p:val>
                                            <p:strVal val="0-#ppt_w/2"/>
                                          </p:val>
                                        </p:tav>
                                        <p:tav tm="100000">
                                          <p:val>
                                            <p:strVal val="#ppt_x"/>
                                          </p:val>
                                        </p:tav>
                                      </p:tavLst>
                                    </p:anim>
                                    <p:anim calcmode="lin" valueType="num">
                                      <p:cBhvr additive="base">
                                        <p:cTn dur="500" fill="hold" id="11"/>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23">
                                            <p:txEl>
                                              <p:pRg end="0" st="0"/>
                                            </p:txEl>
                                          </p:spTgt>
                                        </p:tgtEl>
                                        <p:attrNameLst>
                                          <p:attrName>style.visibility</p:attrName>
                                        </p:attrNameLst>
                                      </p:cBhvr>
                                      <p:to>
                                        <p:strVal val="visible"/>
                                      </p:to>
                                    </p:set>
                                    <p:animEffect filter="fade" transition="in">
                                      <p:cBhvr>
                                        <p:cTn dur="500" id="16"/>
                                        <p:tgtEl>
                                          <p:spTgt spid="23">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6"/>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SCREEN_RECS_UPDATED" val="C:\Users\alita\Documents\0. Clientes LOCAL\DHIS2\Fundamentals\2.0\Data Capture and validation\M2\2.3.1 Using the Android Capture app - Part 1_1\"/>
  <p:tag name="ISPRING_RESOURCE_FOLDER" val="C:\Users\alita\Documents\0. Clientes LOCAL\DHIS2\Fundamentals\2.0\Data Capture and validation\M2\2.3.1 Using the Android Capture app - Part 1_1\"/>
  <p:tag name="ISPRING_RESOURCE_FOLDER_STATIC" val="C:\Users\alita\Documents\0. Clientes LOCAL\DHIS2\Fundamentals\2.0\Data Capture and validation\M2\2.3.1 Using the Android Capture app - Part 1_1\"/>
  <p:tag name="ISPRING_PRESENTATION_PATH" val="C:\Users\alita\Documents\0. Clientes LOCAL\DHIS2\Fundamentals\2.0\Data Capture and validation\M2\2.3.1 Using the Android Capture app - Part 1.pptx"/>
  <p:tag name="FLASHSPRING_ZOOM_TAG" val="81"/>
  <p:tag name="ISPRING_PRESENTATION_INFO_2" val="&lt;?xml version=&quot;1.0&quot; encoding=&quot;UTF-8&quot; standalone=&quot;no&quot; ?&gt;&#10;&lt;presentation2&gt;&#10;&#10;  &lt;slides&gt;&#10;    &lt;slide id=&quot;{463B44CE-D0EF-4096-B206-4407737F4932}&quot; pptId=&quot;299&quot;/&gt;&#10;    &lt;slide id=&quot;{3287F05E-3055-4C29-B6A9-DED3E169029E}&quot; pptId=&quot;305&quot;/&gt;&#10;    &lt;slide id=&quot;{91DFDC9C-C1B6-47A8-96CA-47D9A72A6B9D}&quot; pptId=&quot;309&quot;/&gt;&#10;    &lt;slide id=&quot;{98B3D685-7A75-494A-8A33-D5594D7244C0}&quot; pptId=&quot;306&quot;/&gt;&#10;    &lt;slide id=&quot;{A4B35D5A-960D-4180-BD70-4BBF27BB506C}&quot; pptId=&quot;303&quot;/&gt;&#10;    &lt;slide id=&quot;{775B3206-4930-4EFE-BDDD-9D39CD9D6296}&quot; pptId=&quot;272&quot;/&gt;&#10;  &lt;/slides&gt;&#10;&#10;  &lt;narration&gt;&#10;    &lt;audioTracks&gt;&#10;      &lt;audioTrack muted=&quot;false&quot; name=&quot;intro&quot; resource=&quot;b707b798&quot; slideId=&quot;{463B44CE-D0EF-4096-B206-4407737F4932}&quot; startTime=&quot;0&quot; stepIndex=&quot;0&quot; volume=&quot;1&quot;&gt;&#10;        &lt;audio channels=&quot;2&quot; format=&quot;fltp&quot; sampleRate=&quot;44100&quot;/&gt;&#10;      &lt;/audioTrack&gt;&#10;      &lt;audioTrack muted=&quot;false&quot; name=&quot;Text-to-speech clip — Audio  1&quot; resource=&quot;95c93e2e&quot; slideId=&quot;{3287F05E-3055-4C29-B6A9-DED3E169029E}&quot; startTime=&quot;0&quot; stepIndex=&quot;0&quot; volume=&quot;1&quot;&gt;&#10;        &lt;audio channels=&quot;2&quot; format=&quot;fltp&quot; sampleRate=&quot;48000&quot;/&gt;&#10;      &lt;/audioTrack&gt;&#10;      &lt;audioTrack muted=&quot;false&quot; name=&quot;Text-to-speech clip — Audio  2&quot; resource=&quot;8616dccb&quot; slideId=&quot;{91DFDC9C-C1B6-47A8-96CA-47D9A72A6B9D}&quot; startTime=&quot;0&quot; stepIndex=&quot;0&quot; volume=&quot;1&quot;&gt;&#10;        &lt;audio channels=&quot;2&quot; format=&quot;fltp&quot; sampleRate=&quot;48000&quot;/&gt;&#10;      &lt;/audioTrack&gt;&#10;      &lt;audioTrack muted=&quot;false&quot; name=&quot;Text-to-speech clip — Audio  3&quot; resource=&quot;f2aec57d&quot; slideId=&quot;{A4B35D5A-960D-4180-BD70-4BBF27BB506C}&quot; startTime=&quot;0&quot; stepIndex=&quot;0&quot; volume=&quot;1&quot;&gt;&#10;        &lt;audio channels=&quot;2&quot; format=&quot;fltp&quot; sampleRate=&quot;48000&quot;/&gt;&#10;      &lt;/audioTrack&gt;&#10;      &lt;audioTrack muted=&quot;false&quot; name=&quot;outro&quot; resource=&quot;df364c8c&quot; slideId=&quot;{775B3206-4930-4EFE-BDDD-9D39CD9D6296}&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AwG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AwG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AwG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MBl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AwG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MBlBUjnP2+moAAADlAAAAHAAAAG5vbmUvaHRtbF9za2luX3NldHRpbmdzLmpzb26r5lIAAqUcJQUrhWowG8xPKi0pyc/TS87PK0nNK9HLyy/KTQSrUVJ2AwMlHZyK88tSiwgoTUtMTkUx1NTIwskFp0qEiSZO5i7OlsjqChLTU/WSEpOz04vyS/NSIMqcXV0MXYyVwKpquWoBUEsDBBQAAgAIAAwG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bVH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FtU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1R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bVH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W1R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FtU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bVHFUlBOzImkAAABuAAAAHAAAAHVuaXZlcnNhbC9sb2NhbF9zZXR0aW5ncy54bWwNzDEOgzAMQNGdU1jeKe3WgcDGVpbSA1jERZEcG5GA4PZk+8PTb/szChy8pWDq8PV4IrDO5oMuDn/TUL8RUib1JKbsUA2h76pWbCb5cs4FJliFLt4mjiUyjxSLHHYRqOFTXv/AHpuuugFQSwMEFAACAAgAW1R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W1RxVDqd53BLAAAAawAAABsAAAB1bml2ZXJzYWwvdW5pdmVyc2FsLnBuZy54bWyzsa/IzVEoSy0qzszPs1Uy1DNQsrfj5bIpKEoty0wtV6gAigEFIUBJoRLINUJwyzNTSjKAQgYWFgjBjNTM9IwSWyULQzO4oD7QTABQSwMEFAACAAgADwZ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PBl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A8G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DwZ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PBl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PBl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DwZQVLx9NfdKAAAASQAAAB8AAAB2aWRlb2xlY3R1cmUvbG9jYWxfc2V0dGluZ3MueG1ss7GvyM1RKEstKs7Mz7NVMtQzUFJIzUvOT8nMS7dVCg1x07VQUiguScxLSczJz0u1VcrLV1Kwt+OyyclPTswJTi0pASos1rfjAgBQSwECAAAUAAIACAAMBlBUMhu6IvkDAADgDgAAGAAAAAAAAAABAAAAAAAAAAAAbm9uZS9jb21tb25fbWVzc2FnZXMubG5nUEsBAgAAFAACAAgADAZQVBUeYBujAAAAfwEAACkAAAAAAAAAAQAAAAAALwQAAG5vbmUvcGxheWJhY2tfYW5kX25hdmlnYXRpb25fc2V0dGluZ3MueG1sUEsBAgAAFAACAAgADAZQVB9UimowAwAAxw4AACIAAAAAAAAAAQAAAAAAGQUAAG5vbmUvZmxhc2hfcHVibGlzaGluZ19zZXR0aW5ncy54bWxQSwECAAAUAAIACAAMBlBUcVeUnRUBAADRAgAAHAAAAAAAAAABAAAAAACJCAAAbm9uZS9mbGFzaF9za2luX3NldHRpbmdzLnhtbFBLAQIAABQAAgAIAAwGUFTXm3CWKwMAAG8OAAAhAAAAAAAAAAEAAAAAANgJAABub25lL2h0bWxfcHVibGlzaGluZ19zZXR0aW5ncy54bWxQSwECAAAUAAIACAAMBlBUjnP2+moAAADlAAAAHAAAAAAAAAABAAAAAABCDQAAbm9uZS9odG1sX3NraW5fc2V0dGluZ3MuanNvblBLAQIAABQAAgAIAAwGUFS8fTX3SgAAAEkAAAAXAAAAAAAAAAEAAAAAAOYNAABub25lL2xvY2FsX3NldHRpbmdzLnhtbFBLAQIAABQAAgAIAGp1Y1TuA81MSQMAAOMJAAAUAAAAAAAAAAEAAAAAAGUOAAB1bml2ZXJzYWwvcGxheWVyLnhtbFBLAQIAABQAAgAIAFtUcVQGoq6pcgYAACYZAAAdAAAAAAAAAAEAAAAAAOARAAB1bml2ZXJzYWwvY29tbW9uX21lc3NhZ2VzLmxuZ1BLAQIAABQAAgAIAFtUcVQVHmAbowAAAH8BAAAuAAAAAAAAAAEAAAAAAI0YAAB1bml2ZXJzYWwvcGxheWJhY2tfYW5kX25hdmlnYXRpb25fc2V0dGluZ3MueG1sUEsBAgAAFAACAAgAW1RxVJz/rQVSBAAA3BUAACcAAAAAAAAAAQAAAAAAfBkAAHVuaXZlcnNhbC9mbGFzaF9wdWJsaXNoaW5nX3NldHRpbmdzLnhtbFBLAQIAABQAAgAIAFtUcVSNnu+/fwMAAOEMAAAhAAAAAAAAAAEAAAAAABMeAAB1bml2ZXJzYWwvZmxhc2hfc2tpbl9zZXR0aW5ncy54bWxQSwECAAAUAAIACABbVHFUV9GaZ0wEAABmFQAAJgAAAAAAAAABAAAAAADRIQAAdW5pdmVyc2FsL2h0bWxfcHVibGlzaGluZ19zZXR0aW5ncy54bWxQSwECAAAUAAIACABbVHFUDvLBv70BAACMBgAAIQAAAAAAAAABAAAAAABhJgAAdW5pdmVyc2FsL2h0bWxfc2tpbl9zZXR0aW5ncy5qc29uUEsBAgAAFAACAAgAW1RxVJQTsyJpAAAAbgAAABwAAAAAAAAAAQAAAAAAXSgAAHVuaXZlcnNhbC9sb2NhbF9zZXR0aW5ncy54bWxQSwECAAAUAAIACABbVHFU49I+v1ETAACGOQAAFwAAAAAAAAAAAAAAAAAAKQAAdW5pdmVyc2FsL3VuaXZlcnNhbC5wbmdQSwECAAAUAAIACABbVHFUOp3ncEsAAABrAAAAGwAAAAAAAAABAAAAAACGPAAAdW5pdmVyc2FsL3VuaXZlcnNhbC5wbmcueG1sUEsBAgAAFAACAAgADwZQVPaxDkKjBQAApRUAACAAAAAAAAAAAQAAAAAACj0AAHZpZGVvbGVjdHVyZS9jb21tb25fbWVzc2FnZXMubG5nUEsBAgAAFAACAAgADwZQVBUeYBujAAAAfwEAADEAAAAAAAAAAQAAAAAA60IAAHZpZGVvbGVjdHVyZS9wbGF5YmFja19hbmRfbmF2aWdhdGlvbl9zZXR0aW5ncy54bWxQSwECAAAUAAIACAAPBlBUp4ruNgwFAADlGQAAKgAAAAAAAAABAAAAAADdQwAAdmlkZW9sZWN0dXJlL2ZsYXNoX3B1Ymxpc2hpbmdfc2V0dGluZ3MueG1sUEsBAgAAFAACAAgADwZQVI92Vf5vAgAAhwgAACQAAAAAAAAAAQAAAAAAMUkAAHZpZGVvbGVjdHVyZS9mbGFzaF9za2luX3NldHRpbmdzLnhtbFBLAQIAABQAAgAIAA8GUFR8n4QKAgUAAF0ZAAApAAAAAAAAAAEAAAAAAOJLAAB2aWRlb2xlY3R1cmUvaHRtbF9wdWJsaXNoaW5nX3NldHRpbmdzLnhtbFBLAQIAABQAAgAIAA8GUFSTaEB+hwEAANkEAAAkAAAAAAAAAAEAAAAAACtRAAB2aWRlb2xlY3R1cmUvaHRtbF9za2luX3NldHRpbmdzLmpzb25QSwECAAAUAAIACAAPBlBUvH0190oAAABJAAAAHwAAAAAAAAABAAAAAAD0UgAAdmlkZW9sZWN0dXJlL2xvY2FsX3NldHRpbmdzLnhtbFBLBQYAAAAAGAAYAGoHAAB7UwAAAAA="/>
  <p:tag name="ISPRING_ULTRA_SCORM_COURCE_TITLE" val="2.3.1 Data Capture and Validation - Android Capture app for data entry -  Installation [Part 1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Now that you’ve looked at how to capture data with the DHIS2 web app, how else can you enter data into DHIS2? In this series of videos, you’ll look at how you can use the DHIS2 Android Capture app to enter data on an Android device, such as a tablet or a mobile phone. This application allows you to enter data completely offline, which is very useful in settings where there is limited or no internet connectivity. In this video, we will look at how to download and log in to the Android Capture app.\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3.1 Android Capture app for data entry - Installation&quot;,&quot;onlineDestinationFolderId&quot;:&quot;03c4537c-58e0-11ec-bec4-7a08f80be4a1&quot;,&quot;onlineDestinationUrl&quot;:&quot;dhis2-academy.ispring.com&quot;}}"/>
  <p:tag name="ISPRING_SCORM_RATE_QUIZZES" val="0"/>
  <p:tag name="ISPRING_PRESENTATION_TITLE" val="2.3.1 Data Capture and Validation - Android Capture app for data entry -  Installation [Part 1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463B44CE-D0EF-4096-B206-4407737F4932}"/>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284|3.912|1.839|2.187"/>
  <p:tag name="ISPRING_SLIDE_ID_2" val="{3287F05E-3055-4C29-B6A9-DED3E169029E}"/>
  <p:tag name="GENSWF_ADVANCE_TIME" val="12.648"/>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1.995|3.101"/>
  <p:tag name="ISPRING_SLIDE_ID_2" val="{91DFDC9C-C1B6-47A8-96CA-47D9A72A6B9D}"/>
  <p:tag name="GENSWF_ADVANCE_TIME" val="9.480"/>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GENSWF_ADVANCE_TIME" val="144.000"/>
  <p:tag name="ISPRING_SLIDE_ID_2" val="{98B3D685-7A75-494A-8A33-D5594D7244C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GENSWF_ADVANCE_TIME" val="20.400"/>
  <p:tag name="TIMING" val="|1.634|6.392|1.744|4.287|2.48"/>
  <p:tag name="ISPRING_SLIDE_ID_2" val="{A4B35D5A-960D-4180-BD70-4BBF27BB506C}"/>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775B3206-4930-4EFE-BDDD-9D39CD9D6296}"/>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7908</TotalTime>
  <Words>533</Words>
  <Application>Microsoft Macintosh PowerPoint</Application>
  <PresentationFormat>Widescreen</PresentationFormat>
  <Paragraphs>48</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lesson,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2.3.1 Data Capture and Validation - Android Capture app for data entry -  Installation [Part 1 of 3]</dc:title>
  <dc:subject>elearning</dc:subject>
  <dc:creator>Alejandra Avila</dc:creator>
  <cp:lastModifiedBy>Simona Sekerova</cp:lastModifiedBy>
  <cp:revision>428</cp:revision>
  <dcterms:created xsi:type="dcterms:W3CDTF">2021-02-03T12:41:27Z</dcterms:created>
  <dcterms:modified xsi:type="dcterms:W3CDTF">2023-09-19T12:47:49Z</dcterms:modified>
</cp:coreProperties>
</file>